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DCDEEE"/>
    <a:srgbClr val="FFFFFF"/>
    <a:srgbClr val="FEFECE"/>
    <a:srgbClr val="FF9900"/>
    <a:srgbClr val="FF6600"/>
    <a:srgbClr val="FEF7CE"/>
    <a:srgbClr val="F1F8EC"/>
    <a:srgbClr val="FFCCCC"/>
    <a:srgbClr val="ADCE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8" d="100"/>
          <a:sy n="98" d="100"/>
        </p:scale>
        <p:origin x="1086" y="-3540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9533" cy="497969"/>
          </a:xfrm>
          <a:prstGeom prst="rect">
            <a:avLst/>
          </a:prstGeom>
        </p:spPr>
        <p:txBody>
          <a:bodyPr vert="horz" lIns="88293" tIns="44148" rIns="88293" bIns="4414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146" y="3"/>
            <a:ext cx="2949532" cy="497969"/>
          </a:xfrm>
          <a:prstGeom prst="rect">
            <a:avLst/>
          </a:prstGeom>
        </p:spPr>
        <p:txBody>
          <a:bodyPr vert="horz" lIns="88293" tIns="44148" rIns="88293" bIns="44148" rtlCol="0"/>
          <a:lstStyle>
            <a:lvl1pPr algn="r">
              <a:defRPr sz="1200"/>
            </a:lvl1pPr>
          </a:lstStyle>
          <a:p>
            <a:fld id="{7FF43024-8F00-4D91-BE56-92C323181F7D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43013"/>
            <a:ext cx="23701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93" tIns="44148" rIns="88293" bIns="4414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480" y="4783897"/>
            <a:ext cx="5445760" cy="3912834"/>
          </a:xfrm>
          <a:prstGeom prst="rect">
            <a:avLst/>
          </a:prstGeom>
        </p:spPr>
        <p:txBody>
          <a:bodyPr vert="horz" lIns="88293" tIns="44148" rIns="88293" bIns="4414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1371"/>
            <a:ext cx="2949533" cy="497969"/>
          </a:xfrm>
          <a:prstGeom prst="rect">
            <a:avLst/>
          </a:prstGeom>
        </p:spPr>
        <p:txBody>
          <a:bodyPr vert="horz" lIns="88293" tIns="44148" rIns="88293" bIns="4414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146" y="9441371"/>
            <a:ext cx="2949532" cy="497969"/>
          </a:xfrm>
          <a:prstGeom prst="rect">
            <a:avLst/>
          </a:prstGeom>
        </p:spPr>
        <p:txBody>
          <a:bodyPr vert="horz" lIns="88293" tIns="44148" rIns="88293" bIns="44148" rtlCol="0" anchor="b"/>
          <a:lstStyle>
            <a:lvl1pPr algn="r">
              <a:defRPr sz="1200"/>
            </a:lvl1pPr>
          </a:lstStyle>
          <a:p>
            <a:fld id="{C52D69C7-4DCE-450E-A32D-D9527AC563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777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E516-24EA-4C29-ACD0-E05DA52F5031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FEC4-6740-4A87-9B80-848250A84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51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E516-24EA-4C29-ACD0-E05DA52F5031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FEC4-6740-4A87-9B80-848250A84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05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E516-24EA-4C29-ACD0-E05DA52F5031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FEC4-6740-4A87-9B80-848250A84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02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E516-24EA-4C29-ACD0-E05DA52F5031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FEC4-6740-4A87-9B80-848250A84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7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E516-24EA-4C29-ACD0-E05DA52F5031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FEC4-6740-4A87-9B80-848250A84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114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E516-24EA-4C29-ACD0-E05DA52F5031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FEC4-6740-4A87-9B80-848250A84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142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E516-24EA-4C29-ACD0-E05DA52F5031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FEC4-6740-4A87-9B80-848250A84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933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E516-24EA-4C29-ACD0-E05DA52F5031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FEC4-6740-4A87-9B80-848250A84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17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E516-24EA-4C29-ACD0-E05DA52F5031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FEC4-6740-4A87-9B80-848250A84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197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E516-24EA-4C29-ACD0-E05DA52F5031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FEC4-6740-4A87-9B80-848250A84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02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E516-24EA-4C29-ACD0-E05DA52F5031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FEC4-6740-4A87-9B80-848250A84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599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FE516-24EA-4C29-ACD0-E05DA52F5031}" type="datetimeFigureOut">
              <a:rPr kumimoji="1" lang="ja-JP" altLang="en-US" smtClean="0"/>
              <a:t>2023/8/24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6FEC4-6740-4A87-9B80-848250A84D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81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0411B26-EF4A-439E-6016-55B72CCD40AC}"/>
              </a:ext>
            </a:extLst>
          </p:cNvPr>
          <p:cNvSpPr txBox="1"/>
          <p:nvPr/>
        </p:nvSpPr>
        <p:spPr>
          <a:xfrm>
            <a:off x="20712" y="386495"/>
            <a:ext cx="75389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chemeClr val="bg2">
                    <a:lumMod val="25000"/>
                  </a:schemeClr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家族教室参加申込書</a:t>
            </a:r>
            <a:endParaRPr kumimoji="1" lang="en-US" altLang="ja-JP" sz="3600" dirty="0">
              <a:solidFill>
                <a:schemeClr val="bg2">
                  <a:lumMod val="25000"/>
                </a:schemeClr>
              </a:solidFill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pPr algn="ctr"/>
            <a:r>
              <a:rPr kumimoji="1" lang="ja-JP" altLang="en-US" dirty="0">
                <a:solidFill>
                  <a:schemeClr val="bg2">
                    <a:lumMod val="25000"/>
                  </a:schemeClr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メール </a:t>
            </a:r>
            <a:r>
              <a:rPr lang="en-US" altLang="ja-JP" dirty="0">
                <a:solidFill>
                  <a:srgbClr val="3D3F43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enishi@shigashakyo.jp</a:t>
            </a:r>
            <a:endParaRPr kumimoji="1" lang="en-US" altLang="ja-JP" dirty="0">
              <a:solidFill>
                <a:schemeClr val="bg2">
                  <a:lumMod val="25000"/>
                </a:schemeClr>
              </a:solidFill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pPr algn="ctr"/>
            <a:r>
              <a:rPr kumimoji="1" lang="ja-JP" altLang="en-US" dirty="0">
                <a:solidFill>
                  <a:schemeClr val="bg2">
                    <a:lumMod val="25000"/>
                  </a:schemeClr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 ＦＡＸ：</a:t>
            </a:r>
            <a:r>
              <a:rPr kumimoji="1" lang="en-US" altLang="ja-JP" dirty="0">
                <a:solidFill>
                  <a:schemeClr val="bg2">
                    <a:lumMod val="25000"/>
                  </a:schemeClr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077-567-5160</a:t>
            </a:r>
            <a:r>
              <a:rPr kumimoji="1" lang="ja-JP" altLang="en-US" dirty="0">
                <a:solidFill>
                  <a:schemeClr val="bg2">
                    <a:lumMod val="25000"/>
                  </a:schemeClr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／電話：</a:t>
            </a:r>
            <a:r>
              <a:rPr kumimoji="1" lang="en-US" altLang="ja-JP" dirty="0">
                <a:solidFill>
                  <a:schemeClr val="bg2">
                    <a:lumMod val="25000"/>
                  </a:schemeClr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077-567-3924</a:t>
            </a:r>
          </a:p>
          <a:p>
            <a:pPr algn="ctr"/>
            <a:endParaRPr kumimoji="1" lang="ja-JP" altLang="en-US" dirty="0">
              <a:solidFill>
                <a:schemeClr val="bg2">
                  <a:lumMod val="25000"/>
                </a:schemeClr>
              </a:solidFill>
              <a:latin typeface="ＫＦひま字" pitchFamily="50" charset="-128"/>
              <a:ea typeface="ＫＦひま字" pitchFamily="50" charset="-128"/>
            </a:endParaRPr>
          </a:p>
        </p:txBody>
      </p:sp>
      <p:graphicFrame>
        <p:nvGraphicFramePr>
          <p:cNvPr id="4" name="表 35">
            <a:extLst>
              <a:ext uri="{FF2B5EF4-FFF2-40B4-BE49-F238E27FC236}">
                <a16:creationId xmlns:a16="http://schemas.microsoft.com/office/drawing/2014/main" id="{09CDA5B7-FEED-BF44-EFE4-89946D4E63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316260"/>
              </p:ext>
            </p:extLst>
          </p:nvPr>
        </p:nvGraphicFramePr>
        <p:xfrm>
          <a:off x="518081" y="1619576"/>
          <a:ext cx="6613589" cy="7006666"/>
        </p:xfrm>
        <a:graphic>
          <a:graphicData uri="http://schemas.openxmlformats.org/drawingml/2006/table">
            <a:tbl>
              <a:tblPr bandRow="1" bandCol="1">
                <a:tableStyleId>{7E9639D4-E3E2-4D34-9284-5A2195B3D0D7}</a:tableStyleId>
              </a:tblPr>
              <a:tblGrid>
                <a:gridCol w="985002">
                  <a:extLst>
                    <a:ext uri="{9D8B030D-6E8A-4147-A177-3AD203B41FA5}">
                      <a16:colId xmlns:a16="http://schemas.microsoft.com/office/drawing/2014/main" val="2108935364"/>
                    </a:ext>
                  </a:extLst>
                </a:gridCol>
                <a:gridCol w="2299054">
                  <a:extLst>
                    <a:ext uri="{9D8B030D-6E8A-4147-A177-3AD203B41FA5}">
                      <a16:colId xmlns:a16="http://schemas.microsoft.com/office/drawing/2014/main" val="362192268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70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04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お名前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dirty="0"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  <a:p>
                      <a:endParaRPr kumimoji="1" lang="en-US" altLang="ja-JP" dirty="0"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452610"/>
                  </a:ext>
                </a:extLst>
              </a:tr>
              <a:tr h="655474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電話</a:t>
                      </a:r>
                      <a:endParaRPr kumimoji="1" lang="en-US" altLang="ja-JP" sz="1600" dirty="0"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番号</a:t>
                      </a:r>
                      <a:endParaRPr kumimoji="1" lang="en-US" altLang="ja-JP" sz="1600" dirty="0"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　　　　　　　　</a:t>
                      </a:r>
                      <a:r>
                        <a:rPr kumimoji="1" lang="ja-JP" altLang="en-US" sz="1600" dirty="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お住い</a:t>
                      </a:r>
                      <a:endParaRPr kumimoji="1" lang="en-US" altLang="ja-JP" sz="1400" dirty="0"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の市町</a:t>
                      </a:r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市</a:t>
                      </a:r>
                      <a:r>
                        <a:rPr kumimoji="1" lang="ja-JP" altLang="en-US" sz="1600" baseline="0" dirty="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 </a:t>
                      </a:r>
                      <a:r>
                        <a:rPr kumimoji="1" lang="ja-JP" altLang="en-US" sz="1600" dirty="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／</a:t>
                      </a:r>
                      <a:r>
                        <a:rPr kumimoji="1" lang="ja-JP" altLang="en-US" sz="1600" baseline="0" dirty="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 </a:t>
                      </a:r>
                      <a:r>
                        <a:rPr kumimoji="1" lang="ja-JP" altLang="en-US" sz="1600" dirty="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町　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019265"/>
                  </a:ext>
                </a:extLst>
              </a:tr>
              <a:tr h="15819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参加</a:t>
                      </a:r>
                      <a:endParaRPr kumimoji="1" lang="en-US" altLang="ja-JP" sz="1600" dirty="0"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会場</a:t>
                      </a:r>
                      <a:endParaRPr kumimoji="1" lang="en-US" altLang="ja-JP" sz="1600" dirty="0"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  <a:p>
                      <a:pPr algn="ctr"/>
                      <a:endParaRPr kumimoji="1" lang="en-US" altLang="ja-JP" sz="1200" dirty="0">
                        <a:solidFill>
                          <a:srgbClr val="FF0000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[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　 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]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➊彦根市福祉センター別館 ２階 集団健診室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      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　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［本会場］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（</a:t>
                      </a:r>
                      <a:r>
                        <a:rPr kumimoji="1" lang="zh-CN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彦根市平田町</a:t>
                      </a:r>
                      <a:r>
                        <a:rPr kumimoji="1" lang="en-US" altLang="zh-CN" sz="1400" b="0" i="0" kern="1200" dirty="0">
                          <a:solidFill>
                            <a:schemeClr val="tx1"/>
                          </a:solidFill>
                          <a:effectLst/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670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　　　　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※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ぼそっと池井多さんには本会場でお話いただきます。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>
                        <a:solidFill>
                          <a:schemeClr val="tx1"/>
                        </a:solidFill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  <a:p>
                      <a:pPr marL="0" algn="l" defTabSz="755934" rtl="0" eaLnBrk="1" latinLnBrk="0" hangingPunct="1"/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[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　 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]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❷</a:t>
                      </a: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大津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市</a:t>
                      </a: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ふれあいプラザ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 </a:t>
                      </a: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４階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 </a:t>
                      </a: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ホール</a:t>
                      </a: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[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サテライト会場Ⅰ</a:t>
                      </a: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]</a:t>
                      </a:r>
                      <a:endParaRPr kumimoji="1" lang="ja-JP" altLang="ja-JP" sz="1200" kern="1200" dirty="0">
                        <a:solidFill>
                          <a:schemeClr val="tx1"/>
                        </a:solidFill>
                        <a:latin typeface="けいふぉんと" panose="02000600000000000000" pitchFamily="2" charset="-128"/>
                        <a:ea typeface="けいふぉんと" panose="02000600000000000000" pitchFamily="2" charset="-128"/>
                        <a:cs typeface="+mn-cs"/>
                      </a:endParaRPr>
                    </a:p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　　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　 </a:t>
                      </a: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（</a:t>
                      </a:r>
                      <a:r>
                        <a:rPr kumimoji="1" lang="zh-CN" altLang="en-US" sz="14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大津市浜大津四丁目</a:t>
                      </a:r>
                      <a:r>
                        <a:rPr kumimoji="1" lang="en-US" altLang="zh-CN" sz="14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1</a:t>
                      </a:r>
                      <a:r>
                        <a:rPr kumimoji="1" lang="zh-CN" altLang="en-US" sz="14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番</a:t>
                      </a:r>
                      <a:r>
                        <a:rPr kumimoji="1" lang="en-US" altLang="zh-CN" sz="14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1</a:t>
                      </a:r>
                      <a:r>
                        <a:rPr kumimoji="1" lang="zh-CN" altLang="en-US" sz="14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号</a:t>
                      </a: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　明日都浜大津４・</a:t>
                      </a:r>
                      <a:r>
                        <a:rPr kumimoji="1" lang="en-US" altLang="ja-JP" sz="14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5</a:t>
                      </a: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階）</a:t>
                      </a:r>
                      <a:endParaRPr kumimoji="1" lang="en-US" altLang="ja-JP" sz="1800" kern="1200" dirty="0">
                        <a:solidFill>
                          <a:schemeClr val="tx1"/>
                        </a:solidFill>
                        <a:latin typeface="けいふぉんと" panose="02000600000000000000" pitchFamily="2" charset="-128"/>
                        <a:ea typeface="けいふぉんと" panose="02000600000000000000" pitchFamily="2" charset="-128"/>
                        <a:cs typeface="+mn-cs"/>
                      </a:endParaRPr>
                    </a:p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  <a:p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[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　 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]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❸</a:t>
                      </a: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さざなみタウン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ながはま文化福祉プラザ ３階　</a:t>
                      </a:r>
                      <a:endParaRPr kumimoji="1" lang="en-US" altLang="ja-JP" sz="1800" kern="1200" dirty="0">
                        <a:solidFill>
                          <a:schemeClr val="tx1"/>
                        </a:solidFill>
                        <a:latin typeface="けいふぉんと" panose="02000600000000000000" pitchFamily="2" charset="-128"/>
                        <a:ea typeface="けいふぉんと" panose="02000600000000000000" pitchFamily="2" charset="-128"/>
                        <a:cs typeface="+mn-cs"/>
                      </a:endParaRPr>
                    </a:p>
                    <a:p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　　</a:t>
                      </a: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　３Ａ会議室 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　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[</a:t>
                      </a:r>
                      <a:r>
                        <a:rPr kumimoji="1" lang="ja-JP" altLang="ja-JP" sz="1200" kern="1200" dirty="0">
                          <a:solidFill>
                            <a:schemeClr val="tx1"/>
                          </a:solidFill>
                          <a:effectLst/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サテライト会場Ⅱ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]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effectLst/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（</a:t>
                      </a:r>
                      <a:r>
                        <a:rPr kumimoji="1" lang="ja-JP" altLang="en-US" sz="1400" b="0" i="0" kern="1200" dirty="0">
                          <a:solidFill>
                            <a:schemeClr val="tx1"/>
                          </a:solidFill>
                          <a:effectLst/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長浜市高田町</a:t>
                      </a:r>
                      <a:r>
                        <a:rPr kumimoji="1" lang="en-US" altLang="ja-JP" sz="1400" b="0" i="0" kern="1200" dirty="0">
                          <a:solidFill>
                            <a:schemeClr val="tx1"/>
                          </a:solidFill>
                          <a:effectLst/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12-34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effectLst/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）</a:t>
                      </a:r>
                      <a:endParaRPr kumimoji="1" lang="en-US" altLang="ja-JP" sz="1200" kern="1200" dirty="0">
                        <a:solidFill>
                          <a:schemeClr val="tx1"/>
                        </a:solidFill>
                        <a:effectLst/>
                        <a:latin typeface="けいふぉんと" panose="02000600000000000000" pitchFamily="2" charset="-128"/>
                        <a:ea typeface="けいふぉんと" panose="02000600000000000000" pitchFamily="2" charset="-128"/>
                        <a:cs typeface="+mn-cs"/>
                      </a:endParaRPr>
                    </a:p>
                    <a:p>
                      <a:endParaRPr kumimoji="1" lang="en-US" altLang="ja-JP" sz="1200" kern="1200" dirty="0">
                        <a:solidFill>
                          <a:schemeClr val="tx1"/>
                        </a:solidFill>
                        <a:effectLst/>
                        <a:latin typeface="けいふぉんと" panose="02000600000000000000" pitchFamily="2" charset="-128"/>
                        <a:ea typeface="けいふぉんと" panose="02000600000000000000" pitchFamily="2" charset="-128"/>
                        <a:cs typeface="+mn-cs"/>
                      </a:endParaRPr>
                    </a:p>
                    <a:p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[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　 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]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❹</a:t>
                      </a: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甲賀市まちづくり活動センター「まるーむ」</a:t>
                      </a:r>
                      <a:endParaRPr kumimoji="1" lang="en-US" altLang="ja-JP" sz="1800" kern="1200" dirty="0">
                        <a:solidFill>
                          <a:schemeClr val="tx1"/>
                        </a:solidFill>
                        <a:latin typeface="けいふぉんと" panose="02000600000000000000" pitchFamily="2" charset="-128"/>
                        <a:ea typeface="けいふぉんと" panose="02000600000000000000" pitchFamily="2" charset="-128"/>
                        <a:cs typeface="+mn-cs"/>
                      </a:endParaRPr>
                    </a:p>
                    <a:p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　　　２階 多目的室１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［ｻﾃﾗｲﾄ会場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Ⅲ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］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  <a:p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　　　　　</a:t>
                      </a: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（</a:t>
                      </a:r>
                      <a:r>
                        <a:rPr kumimoji="1" lang="zh-TW" altLang="en-US" sz="14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甲賀市水口町水口</a:t>
                      </a:r>
                      <a:r>
                        <a:rPr kumimoji="1" lang="en-US" altLang="zh-TW" sz="14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6009</a:t>
                      </a:r>
                      <a:r>
                        <a:rPr kumimoji="1" lang="zh-TW" altLang="en-US" sz="14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番地１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）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tx1"/>
                        </a:solidFill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  <a:p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[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　 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]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❺</a:t>
                      </a:r>
                      <a:r>
                        <a:rPr kumimoji="1" lang="zh-TW" altLang="en-US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野洲市北部合同庁舎２</a:t>
                      </a:r>
                      <a:r>
                        <a:rPr kumimoji="1" lang="ja-JP" altLang="en-US" sz="1800" kern="120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階</a:t>
                      </a:r>
                      <a:r>
                        <a:rPr kumimoji="1" lang="ja-JP" altLang="en-US" sz="140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［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ｻﾃﾗｲﾄ会場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Ⅳ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］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 　　　　（野洲市西河原</a:t>
                      </a:r>
                      <a:r>
                        <a:rPr kumimoji="1" lang="en-US" altLang="ja-JP" sz="14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2400</a:t>
                      </a: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番地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  <a:p>
                      <a:endParaRPr kumimoji="1" lang="en-US" altLang="ja-JP" sz="1400" dirty="0">
                        <a:solidFill>
                          <a:schemeClr val="tx1"/>
                        </a:solidFill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  <a:p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  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↑ご希望の会場に〇印をしてください。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866517"/>
                  </a:ext>
                </a:extLst>
              </a:tr>
              <a:tr h="3688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お</a:t>
                      </a:r>
                      <a:r>
                        <a:rPr kumimoji="1" lang="ja-JP" altLang="en-US" sz="160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立場</a:t>
                      </a:r>
                      <a:endParaRPr kumimoji="1" lang="ja-JP" altLang="en-US" sz="1600" dirty="0">
                        <a:latin typeface="けいふぉんと" panose="02000600000000000000" pitchFamily="2" charset="-128"/>
                        <a:ea typeface="けいふぉんと" panose="02000600000000000000" pitchFamily="2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latin typeface="けいふぉんと" panose="02000600000000000000" pitchFamily="2" charset="-128"/>
                          <a:ea typeface="けいふぉんと" panose="02000600000000000000" pitchFamily="2" charset="-128"/>
                          <a:cs typeface="+mn-cs"/>
                        </a:rPr>
                        <a:t>当事者・ご家族・支援者・その他（　　　　   　）</a:t>
                      </a:r>
                      <a:endParaRPr kumimoji="1" lang="en-US" altLang="ja-JP" sz="1800" kern="1200" dirty="0">
                        <a:solidFill>
                          <a:schemeClr val="tx1"/>
                        </a:solidFill>
                        <a:latin typeface="けいふぉんと" panose="02000600000000000000" pitchFamily="2" charset="-128"/>
                        <a:ea typeface="けいふぉんと" panose="02000600000000000000" pitchFamily="2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92616"/>
                  </a:ext>
                </a:extLst>
              </a:tr>
              <a:tr h="7193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けいふぉんと" panose="02000600000000000000" pitchFamily="2" charset="-128"/>
                          <a:ea typeface="けいふぉんと" panose="02000600000000000000" pitchFamily="2" charset="-128"/>
                        </a:rPr>
                        <a:t>備考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dirty="0">
                        <a:latin typeface="07やさしさゴシック手書き" panose="02000600000000000000" pitchFamily="50" charset="-128"/>
                        <a:ea typeface="07やさしさゴシック手書き" panose="02000600000000000000" pitchFamily="50" charset="-128"/>
                      </a:endParaRPr>
                    </a:p>
                    <a:p>
                      <a:endParaRPr kumimoji="1" lang="en-US" altLang="ja-JP" dirty="0">
                        <a:latin typeface="07やさしさゴシック手書き" panose="02000600000000000000" pitchFamily="50" charset="-128"/>
                        <a:ea typeface="07やさしさゴシック手書き" panose="02000600000000000000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81295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5BC07B-F430-D5B6-0D10-9C35E1CA148D}"/>
              </a:ext>
            </a:extLst>
          </p:cNvPr>
          <p:cNvSpPr txBox="1"/>
          <p:nvPr/>
        </p:nvSpPr>
        <p:spPr>
          <a:xfrm>
            <a:off x="683034" y="8738358"/>
            <a:ext cx="687664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u="sng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＊参加をご希望の方は、申込書にご記入のうえメール、</a:t>
            </a:r>
            <a:r>
              <a:rPr lang="en-US" altLang="ja-JP" sz="1400" u="sng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FAX</a:t>
            </a:r>
            <a:r>
              <a:rPr lang="ja-JP" altLang="en-US" sz="1400" u="sng" dirty="0" err="1">
                <a:latin typeface="けいふぉんと" panose="02000600000000000000" pitchFamily="2" charset="-128"/>
                <a:ea typeface="けいふぉんと" panose="02000600000000000000" pitchFamily="2" charset="-128"/>
              </a:rPr>
              <a:t>、</a:t>
            </a:r>
            <a:r>
              <a:rPr lang="ja-JP" altLang="en-US" sz="1400" u="sng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またはお電話</a:t>
            </a:r>
            <a:endParaRPr lang="en-US" altLang="ja-JP" sz="1400" u="sng" dirty="0"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r>
              <a:rPr lang="ja-JP" altLang="en-US" sz="1400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　</a:t>
            </a:r>
            <a:r>
              <a:rPr lang="ja-JP" altLang="en-US" sz="1400" u="sng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にてお申込み</a:t>
            </a:r>
            <a:r>
              <a:rPr kumimoji="1" lang="ja-JP" altLang="en-US" sz="1400" u="sng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ください。</a:t>
            </a:r>
            <a:endParaRPr kumimoji="1" lang="en-US" altLang="ja-JP" sz="1400" u="sng" dirty="0"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r>
              <a:rPr lang="ja-JP" altLang="en-US" sz="1400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＊事前申込み制としますが、匿名での参加も可能です。</a:t>
            </a:r>
            <a:endParaRPr lang="en-US" altLang="ja-JP" sz="1400" dirty="0"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r>
              <a:rPr lang="ja-JP" altLang="en-US" sz="1400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　（その場合は、お名前の欄に、ニックネームをご記入ください。）</a:t>
            </a:r>
            <a:endParaRPr lang="en-US" altLang="ja-JP" sz="1400" dirty="0"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r>
              <a:rPr lang="ja-JP" altLang="en-US" sz="1400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＊こ</a:t>
            </a:r>
            <a:r>
              <a:rPr kumimoji="1" lang="ja-JP" altLang="en-US" sz="1400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の申込書で取得した個人情報は、家族教室</a:t>
            </a:r>
            <a:r>
              <a:rPr lang="ja-JP" altLang="en-US" sz="1400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の</a:t>
            </a:r>
            <a:r>
              <a:rPr kumimoji="1" lang="ja-JP" altLang="en-US" sz="1400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運営に関すること以外では使用</a:t>
            </a:r>
            <a:endParaRPr kumimoji="1" lang="en-US" altLang="ja-JP" sz="1400" dirty="0"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r>
              <a:rPr lang="ja-JP" altLang="en-US" sz="1400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　</a:t>
            </a:r>
            <a:r>
              <a:rPr kumimoji="1" lang="ja-JP" altLang="en-US" sz="1400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しません。</a:t>
            </a:r>
            <a:r>
              <a:rPr kumimoji="1" lang="en-US" altLang="ja-JP" sz="1200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※</a:t>
            </a:r>
            <a:r>
              <a:rPr kumimoji="1" lang="ja-JP" altLang="en-US" sz="1200" dirty="0">
                <a:latin typeface="けいふぉんと" panose="02000600000000000000" pitchFamily="2" charset="-128"/>
                <a:ea typeface="けいふぉんと" panose="02000600000000000000" pitchFamily="2" charset="-128"/>
              </a:rPr>
              <a:t>お電話番号は中止の連絡場合に使用します。</a:t>
            </a:r>
            <a:endParaRPr kumimoji="1" lang="en-US" altLang="ja-JP" sz="1200" dirty="0"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endParaRPr kumimoji="1" lang="en-US" altLang="ja-JP" sz="1200" dirty="0">
              <a:solidFill>
                <a:srgbClr val="663300"/>
              </a:solidFill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  <a:p>
            <a:r>
              <a:rPr lang="ja-JP" altLang="en-US" dirty="0">
                <a:solidFill>
                  <a:srgbClr val="663300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　　</a:t>
            </a:r>
            <a:r>
              <a:rPr lang="ja-JP" altLang="en-US" b="1" dirty="0">
                <a:solidFill>
                  <a:srgbClr val="C00000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★参加申込〆切：</a:t>
            </a:r>
            <a:r>
              <a:rPr lang="en-US" altLang="ja-JP" b="1" dirty="0">
                <a:solidFill>
                  <a:srgbClr val="C00000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2023</a:t>
            </a:r>
            <a:r>
              <a:rPr lang="ja-JP" altLang="en-US" b="1" dirty="0">
                <a:solidFill>
                  <a:srgbClr val="C00000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年９月</a:t>
            </a:r>
            <a:r>
              <a:rPr lang="en-US" altLang="ja-JP" b="1">
                <a:solidFill>
                  <a:srgbClr val="C00000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19</a:t>
            </a:r>
            <a:r>
              <a:rPr lang="ja-JP" altLang="en-US" b="1">
                <a:solidFill>
                  <a:srgbClr val="C00000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日</a:t>
            </a:r>
            <a:r>
              <a:rPr lang="ja-JP" altLang="en-US" b="1" dirty="0">
                <a:solidFill>
                  <a:srgbClr val="C00000"/>
                </a:solidFill>
                <a:latin typeface="けいふぉんと" panose="02000600000000000000" pitchFamily="2" charset="-128"/>
                <a:ea typeface="けいふぉんと" panose="02000600000000000000" pitchFamily="2" charset="-128"/>
              </a:rPr>
              <a:t>（火）</a:t>
            </a:r>
            <a:endParaRPr lang="en-US" altLang="ja-JP" b="1" dirty="0">
              <a:solidFill>
                <a:srgbClr val="C00000"/>
              </a:solidFill>
              <a:latin typeface="けいふぉんと" panose="02000600000000000000" pitchFamily="2" charset="-128"/>
              <a:ea typeface="けいふぉんと" panose="02000600000000000000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8262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rtlCol="0">
        <a:spAutoFit/>
      </a:bodyPr>
      <a:lstStyle>
        <a:defPPr>
          <a:defRPr dirty="0">
            <a:latin typeface="ＫＦひま字" pitchFamily="50" charset="-128"/>
            <a:ea typeface="ＫＦひま字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2776</TotalTime>
  <Words>298</Words>
  <Application>Microsoft Office PowerPoint</Application>
  <PresentationFormat>ユーザー設定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07やさしさゴシック手書き</vt:lpstr>
      <vt:lpstr>ＫＦひま字</vt:lpstr>
      <vt:lpstr>UD デジタル 教科書体 NP-B</vt:lpstr>
      <vt:lpstr>けいふぉんと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shakyo20</dc:creator>
  <cp:lastModifiedBy>岩本　紀子</cp:lastModifiedBy>
  <cp:revision>175</cp:revision>
  <cp:lastPrinted>2023-08-24T04:13:50Z</cp:lastPrinted>
  <dcterms:created xsi:type="dcterms:W3CDTF">2021-07-07T00:27:32Z</dcterms:created>
  <dcterms:modified xsi:type="dcterms:W3CDTF">2023-08-24T04:13:52Z</dcterms:modified>
</cp:coreProperties>
</file>